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30"/>
  </p:notesMasterIdLst>
  <p:sldIdLst>
    <p:sldId id="809" r:id="rId2"/>
    <p:sldId id="847" r:id="rId3"/>
    <p:sldId id="843" r:id="rId4"/>
    <p:sldId id="855" r:id="rId5"/>
    <p:sldId id="858" r:id="rId6"/>
    <p:sldId id="859" r:id="rId7"/>
    <p:sldId id="872" r:id="rId8"/>
    <p:sldId id="874" r:id="rId9"/>
    <p:sldId id="895" r:id="rId10"/>
    <p:sldId id="922" r:id="rId11"/>
    <p:sldId id="850" r:id="rId12"/>
    <p:sldId id="891" r:id="rId13"/>
    <p:sldId id="893" r:id="rId14"/>
    <p:sldId id="907" r:id="rId15"/>
    <p:sldId id="913" r:id="rId16"/>
    <p:sldId id="912" r:id="rId17"/>
    <p:sldId id="909" r:id="rId18"/>
    <p:sldId id="910" r:id="rId19"/>
    <p:sldId id="852" r:id="rId20"/>
    <p:sldId id="873" r:id="rId21"/>
    <p:sldId id="885" r:id="rId22"/>
    <p:sldId id="879" r:id="rId23"/>
    <p:sldId id="908" r:id="rId24"/>
    <p:sldId id="860" r:id="rId25"/>
    <p:sldId id="889" r:id="rId26"/>
    <p:sldId id="899" r:id="rId27"/>
    <p:sldId id="875" r:id="rId28"/>
    <p:sldId id="883" r:id="rId29"/>
  </p:sldIdLst>
  <p:sldSz cx="9144000" cy="6858000" type="screen4x3"/>
  <p:notesSz cx="6858000" cy="9144000"/>
  <p:defaultTextStyle>
    <a:defPPr>
      <a:defRPr lang="en-US"/>
    </a:defPPr>
    <a:lvl1pPr algn="l" rtl="0" fontAlgn="base">
      <a:spcBef>
        <a:spcPct val="0"/>
      </a:spcBef>
      <a:spcAft>
        <a:spcPct val="0"/>
      </a:spcAft>
      <a:defRPr sz="2000" kern="1200">
        <a:solidFill>
          <a:schemeClr val="bg1"/>
        </a:solidFill>
        <a:latin typeface="Times New Roman" pitchFamily="18" charset="0"/>
        <a:ea typeface="+mn-ea"/>
        <a:cs typeface="+mn-cs"/>
      </a:defRPr>
    </a:lvl1pPr>
    <a:lvl2pPr marL="457200" algn="l" rtl="0" fontAlgn="base">
      <a:spcBef>
        <a:spcPct val="0"/>
      </a:spcBef>
      <a:spcAft>
        <a:spcPct val="0"/>
      </a:spcAft>
      <a:defRPr sz="2000" kern="1200">
        <a:solidFill>
          <a:schemeClr val="bg1"/>
        </a:solidFill>
        <a:latin typeface="Times New Roman" pitchFamily="18" charset="0"/>
        <a:ea typeface="+mn-ea"/>
        <a:cs typeface="+mn-cs"/>
      </a:defRPr>
    </a:lvl2pPr>
    <a:lvl3pPr marL="914400" algn="l" rtl="0" fontAlgn="base">
      <a:spcBef>
        <a:spcPct val="0"/>
      </a:spcBef>
      <a:spcAft>
        <a:spcPct val="0"/>
      </a:spcAft>
      <a:defRPr sz="2000" kern="1200">
        <a:solidFill>
          <a:schemeClr val="bg1"/>
        </a:solidFill>
        <a:latin typeface="Times New Roman" pitchFamily="18" charset="0"/>
        <a:ea typeface="+mn-ea"/>
        <a:cs typeface="+mn-cs"/>
      </a:defRPr>
    </a:lvl3pPr>
    <a:lvl4pPr marL="1371600" algn="l" rtl="0" fontAlgn="base">
      <a:spcBef>
        <a:spcPct val="0"/>
      </a:spcBef>
      <a:spcAft>
        <a:spcPct val="0"/>
      </a:spcAft>
      <a:defRPr sz="2000" kern="1200">
        <a:solidFill>
          <a:schemeClr val="bg1"/>
        </a:solidFill>
        <a:latin typeface="Times New Roman" pitchFamily="18" charset="0"/>
        <a:ea typeface="+mn-ea"/>
        <a:cs typeface="+mn-cs"/>
      </a:defRPr>
    </a:lvl4pPr>
    <a:lvl5pPr marL="1828800" algn="l" rtl="0" fontAlgn="base">
      <a:spcBef>
        <a:spcPct val="0"/>
      </a:spcBef>
      <a:spcAft>
        <a:spcPct val="0"/>
      </a:spcAft>
      <a:defRPr sz="2000" kern="1200">
        <a:solidFill>
          <a:schemeClr val="bg1"/>
        </a:solidFill>
        <a:latin typeface="Times New Roman" pitchFamily="18" charset="0"/>
        <a:ea typeface="+mn-ea"/>
        <a:cs typeface="+mn-cs"/>
      </a:defRPr>
    </a:lvl5pPr>
    <a:lvl6pPr marL="2286000" algn="l" defTabSz="914400" rtl="0" eaLnBrk="1" latinLnBrk="0" hangingPunct="1">
      <a:defRPr sz="2000" kern="1200">
        <a:solidFill>
          <a:schemeClr val="bg1"/>
        </a:solidFill>
        <a:latin typeface="Times New Roman" pitchFamily="18" charset="0"/>
        <a:ea typeface="+mn-ea"/>
        <a:cs typeface="+mn-cs"/>
      </a:defRPr>
    </a:lvl6pPr>
    <a:lvl7pPr marL="2743200" algn="l" defTabSz="914400" rtl="0" eaLnBrk="1" latinLnBrk="0" hangingPunct="1">
      <a:defRPr sz="2000" kern="1200">
        <a:solidFill>
          <a:schemeClr val="bg1"/>
        </a:solidFill>
        <a:latin typeface="Times New Roman" pitchFamily="18" charset="0"/>
        <a:ea typeface="+mn-ea"/>
        <a:cs typeface="+mn-cs"/>
      </a:defRPr>
    </a:lvl7pPr>
    <a:lvl8pPr marL="3200400" algn="l" defTabSz="914400" rtl="0" eaLnBrk="1" latinLnBrk="0" hangingPunct="1">
      <a:defRPr sz="2000" kern="1200">
        <a:solidFill>
          <a:schemeClr val="bg1"/>
        </a:solidFill>
        <a:latin typeface="Times New Roman" pitchFamily="18" charset="0"/>
        <a:ea typeface="+mn-ea"/>
        <a:cs typeface="+mn-cs"/>
      </a:defRPr>
    </a:lvl8pPr>
    <a:lvl9pPr marL="3657600" algn="l" defTabSz="914400" rtl="0" eaLnBrk="1" latinLnBrk="0" hangingPunct="1">
      <a:defRPr sz="20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623" autoAdjust="0"/>
    <p:restoredTop sz="87106" autoAdjust="0"/>
  </p:normalViewPr>
  <p:slideViewPr>
    <p:cSldViewPr>
      <p:cViewPr>
        <p:scale>
          <a:sx n="66" d="100"/>
          <a:sy n="66" d="100"/>
        </p:scale>
        <p:origin x="-1338" y="-3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solidFill>
                  <a:schemeClr val="tx1"/>
                </a:solidFill>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solidFill>
                  <a:schemeClr val="tx1"/>
                </a:solidFill>
                <a:latin typeface="Arial" charset="0"/>
              </a:defRPr>
            </a:lvl1pPr>
          </a:lstStyle>
          <a:p>
            <a:pPr>
              <a:defRPr/>
            </a:pPr>
            <a:endParaRPr lang="en-US"/>
          </a:p>
        </p:txBody>
      </p:sp>
      <p:sp>
        <p:nvSpPr>
          <p:cNvPr id="1239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solidFill>
                  <a:schemeClr val="tx1"/>
                </a:solidFill>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solidFill>
                  <a:schemeClr val="tx1"/>
                </a:solidFill>
                <a:latin typeface="Arial" charset="0"/>
              </a:defRPr>
            </a:lvl1pPr>
          </a:lstStyle>
          <a:p>
            <a:pPr>
              <a:defRPr/>
            </a:pPr>
            <a:fld id="{C2F8ABBB-E616-4AC8-B922-0A7D428B023E}" type="slidenum">
              <a:rPr lang="en-US"/>
              <a:pPr>
                <a:defRPr/>
              </a:pPr>
              <a:t>‹#›</a:t>
            </a:fld>
            <a:endParaRPr lang="en-US"/>
          </a:p>
        </p:txBody>
      </p:sp>
    </p:spTree>
    <p:extLst>
      <p:ext uri="{BB962C8B-B14F-4D97-AF65-F5344CB8AC3E}">
        <p14:creationId xmlns:p14="http://schemas.microsoft.com/office/powerpoint/2010/main" val="4261157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F8ABBB-E616-4AC8-B922-0A7D428B023E}" type="slidenum">
              <a:rPr lang="en-US" smtClean="0"/>
              <a:pPr>
                <a:defRPr/>
              </a:pPr>
              <a:t>1</a:t>
            </a:fld>
            <a:endParaRPr lang="en-US"/>
          </a:p>
        </p:txBody>
      </p:sp>
    </p:spTree>
    <p:extLst>
      <p:ext uri="{BB962C8B-B14F-4D97-AF65-F5344CB8AC3E}">
        <p14:creationId xmlns:p14="http://schemas.microsoft.com/office/powerpoint/2010/main" val="3875315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 Cornwell</a:t>
            </a:r>
            <a:endParaRPr lang="en-US" dirty="0"/>
          </a:p>
        </p:txBody>
      </p:sp>
      <p:sp>
        <p:nvSpPr>
          <p:cNvPr id="4" name="Slide Number Placeholder 3"/>
          <p:cNvSpPr>
            <a:spLocks noGrp="1"/>
          </p:cNvSpPr>
          <p:nvPr>
            <p:ph type="sldNum" sz="quarter" idx="10"/>
          </p:nvPr>
        </p:nvSpPr>
        <p:spPr/>
        <p:txBody>
          <a:bodyPr/>
          <a:lstStyle/>
          <a:p>
            <a:pPr>
              <a:defRPr/>
            </a:pPr>
            <a:fld id="{C2F8ABBB-E616-4AC8-B922-0A7D428B023E}" type="slidenum">
              <a:rPr lang="en-US" smtClean="0"/>
              <a:pPr>
                <a:defRPr/>
              </a:pPr>
              <a:t>5</a:t>
            </a:fld>
            <a:endParaRPr lang="en-US"/>
          </a:p>
        </p:txBody>
      </p:sp>
    </p:spTree>
    <p:extLst>
      <p:ext uri="{BB962C8B-B14F-4D97-AF65-F5344CB8AC3E}">
        <p14:creationId xmlns:p14="http://schemas.microsoft.com/office/powerpoint/2010/main" val="46053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Nathan Harwell</a:t>
            </a:r>
            <a:endParaRPr lang="en-US" dirty="0"/>
          </a:p>
        </p:txBody>
      </p:sp>
      <p:sp>
        <p:nvSpPr>
          <p:cNvPr id="4" name="Slide Number Placeholder 3"/>
          <p:cNvSpPr>
            <a:spLocks noGrp="1"/>
          </p:cNvSpPr>
          <p:nvPr>
            <p:ph type="sldNum" sz="quarter" idx="10"/>
          </p:nvPr>
        </p:nvSpPr>
        <p:spPr/>
        <p:txBody>
          <a:bodyPr/>
          <a:lstStyle/>
          <a:p>
            <a:pPr>
              <a:defRPr/>
            </a:pPr>
            <a:fld id="{C2F8ABBB-E616-4AC8-B922-0A7D428B023E}" type="slidenum">
              <a:rPr lang="en-US" smtClean="0"/>
              <a:pPr>
                <a:defRPr/>
              </a:pPr>
              <a:t>6</a:t>
            </a:fld>
            <a:endParaRPr lang="en-US"/>
          </a:p>
        </p:txBody>
      </p:sp>
    </p:spTree>
    <p:extLst>
      <p:ext uri="{BB962C8B-B14F-4D97-AF65-F5344CB8AC3E}">
        <p14:creationId xmlns:p14="http://schemas.microsoft.com/office/powerpoint/2010/main" val="4282112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F8ABBB-E616-4AC8-B922-0A7D428B023E}" type="slidenum">
              <a:rPr lang="en-US" smtClean="0"/>
              <a:pPr>
                <a:defRPr/>
              </a:pPr>
              <a:t>9</a:t>
            </a:fld>
            <a:endParaRPr lang="en-US"/>
          </a:p>
        </p:txBody>
      </p:sp>
    </p:spTree>
    <p:extLst>
      <p:ext uri="{BB962C8B-B14F-4D97-AF65-F5344CB8AC3E}">
        <p14:creationId xmlns:p14="http://schemas.microsoft.com/office/powerpoint/2010/main" val="58095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 Shell</a:t>
            </a:r>
            <a:endParaRPr lang="en-US" dirty="0"/>
          </a:p>
        </p:txBody>
      </p:sp>
      <p:sp>
        <p:nvSpPr>
          <p:cNvPr id="4" name="Slide Number Placeholder 3"/>
          <p:cNvSpPr>
            <a:spLocks noGrp="1"/>
          </p:cNvSpPr>
          <p:nvPr>
            <p:ph type="sldNum" sz="quarter" idx="10"/>
          </p:nvPr>
        </p:nvSpPr>
        <p:spPr/>
        <p:txBody>
          <a:bodyPr/>
          <a:lstStyle/>
          <a:p>
            <a:pPr>
              <a:defRPr/>
            </a:pPr>
            <a:fld id="{C2F8ABBB-E616-4AC8-B922-0A7D428B023E}" type="slidenum">
              <a:rPr lang="en-US" smtClean="0"/>
              <a:pPr>
                <a:defRPr/>
              </a:pPr>
              <a:t>10</a:t>
            </a:fld>
            <a:endParaRPr lang="en-US"/>
          </a:p>
        </p:txBody>
      </p:sp>
    </p:spTree>
    <p:extLst>
      <p:ext uri="{BB962C8B-B14F-4D97-AF65-F5344CB8AC3E}">
        <p14:creationId xmlns:p14="http://schemas.microsoft.com/office/powerpoint/2010/main" val="23378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Ryan Williams</a:t>
            </a:r>
            <a:endParaRPr lang="en-US" dirty="0"/>
          </a:p>
        </p:txBody>
      </p:sp>
      <p:sp>
        <p:nvSpPr>
          <p:cNvPr id="4" name="Slide Number Placeholder 3"/>
          <p:cNvSpPr>
            <a:spLocks noGrp="1"/>
          </p:cNvSpPr>
          <p:nvPr>
            <p:ph type="sldNum" sz="quarter" idx="10"/>
          </p:nvPr>
        </p:nvSpPr>
        <p:spPr/>
        <p:txBody>
          <a:bodyPr/>
          <a:lstStyle/>
          <a:p>
            <a:pPr>
              <a:defRPr/>
            </a:pPr>
            <a:fld id="{C2F8ABBB-E616-4AC8-B922-0A7D428B023E}" type="slidenum">
              <a:rPr lang="en-US" smtClean="0"/>
              <a:pPr>
                <a:defRPr/>
              </a:pPr>
              <a:t>12</a:t>
            </a:fld>
            <a:endParaRPr lang="en-US"/>
          </a:p>
        </p:txBody>
      </p:sp>
    </p:spTree>
    <p:extLst>
      <p:ext uri="{BB962C8B-B14F-4D97-AF65-F5344CB8AC3E}">
        <p14:creationId xmlns:p14="http://schemas.microsoft.com/office/powerpoint/2010/main" val="2178101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Kymber</a:t>
            </a:r>
            <a:endParaRPr lang="en-US" dirty="0"/>
          </a:p>
        </p:txBody>
      </p:sp>
      <p:sp>
        <p:nvSpPr>
          <p:cNvPr id="4" name="Slide Number Placeholder 3"/>
          <p:cNvSpPr>
            <a:spLocks noGrp="1"/>
          </p:cNvSpPr>
          <p:nvPr>
            <p:ph type="sldNum" sz="quarter" idx="10"/>
          </p:nvPr>
        </p:nvSpPr>
        <p:spPr/>
        <p:txBody>
          <a:bodyPr/>
          <a:lstStyle/>
          <a:p>
            <a:pPr>
              <a:defRPr/>
            </a:pPr>
            <a:fld id="{C2F8ABBB-E616-4AC8-B922-0A7D428B023E}" type="slidenum">
              <a:rPr lang="en-US" smtClean="0"/>
              <a:pPr>
                <a:defRPr/>
              </a:pPr>
              <a:t>16</a:t>
            </a:fld>
            <a:endParaRPr lang="en-US"/>
          </a:p>
        </p:txBody>
      </p:sp>
    </p:spTree>
    <p:extLst>
      <p:ext uri="{BB962C8B-B14F-4D97-AF65-F5344CB8AC3E}">
        <p14:creationId xmlns:p14="http://schemas.microsoft.com/office/powerpoint/2010/main" val="372028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12A75E-CA57-4492-8CA8-3FD2DD50E290}" type="slidenum">
              <a:rPr lang="en-US" smtClean="0"/>
              <a:pPr>
                <a:defRPr/>
              </a:pPr>
              <a:t>‹#›</a:t>
            </a:fld>
            <a:endParaRPr lang="en-US"/>
          </a:p>
        </p:txBody>
      </p:sp>
    </p:spTree>
    <p:extLst>
      <p:ext uri="{BB962C8B-B14F-4D97-AF65-F5344CB8AC3E}">
        <p14:creationId xmlns:p14="http://schemas.microsoft.com/office/powerpoint/2010/main" val="3605778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E3CAD3-393D-4579-918A-7182137B7E9A}" type="slidenum">
              <a:rPr lang="en-US" smtClean="0"/>
              <a:pPr>
                <a:defRPr/>
              </a:pPr>
              <a:t>‹#›</a:t>
            </a:fld>
            <a:endParaRPr lang="en-US"/>
          </a:p>
        </p:txBody>
      </p:sp>
    </p:spTree>
    <p:extLst>
      <p:ext uri="{BB962C8B-B14F-4D97-AF65-F5344CB8AC3E}">
        <p14:creationId xmlns:p14="http://schemas.microsoft.com/office/powerpoint/2010/main" val="855303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A3617B0-F138-4F02-BF32-B7638E9DE8FB}" type="slidenum">
              <a:rPr lang="en-US" smtClean="0"/>
              <a:pPr>
                <a:defRPr/>
              </a:pPr>
              <a:t>‹#›</a:t>
            </a:fld>
            <a:endParaRPr lang="en-US"/>
          </a:p>
        </p:txBody>
      </p:sp>
    </p:spTree>
    <p:extLst>
      <p:ext uri="{BB962C8B-B14F-4D97-AF65-F5344CB8AC3E}">
        <p14:creationId xmlns:p14="http://schemas.microsoft.com/office/powerpoint/2010/main" val="221570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15CCC1-9080-4917-A0BB-CE59F20B320E}" type="slidenum">
              <a:rPr lang="en-US" smtClean="0"/>
              <a:pPr>
                <a:defRPr/>
              </a:pPr>
              <a:t>‹#›</a:t>
            </a:fld>
            <a:endParaRPr lang="en-US"/>
          </a:p>
        </p:txBody>
      </p:sp>
    </p:spTree>
    <p:extLst>
      <p:ext uri="{BB962C8B-B14F-4D97-AF65-F5344CB8AC3E}">
        <p14:creationId xmlns:p14="http://schemas.microsoft.com/office/powerpoint/2010/main" val="210786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2F5C425-2EE1-4599-BBD3-89D03841121D}" type="slidenum">
              <a:rPr lang="en-US" smtClean="0"/>
              <a:pPr>
                <a:defRPr/>
              </a:pPr>
              <a:t>‹#›</a:t>
            </a:fld>
            <a:endParaRPr lang="en-US"/>
          </a:p>
        </p:txBody>
      </p:sp>
    </p:spTree>
    <p:extLst>
      <p:ext uri="{BB962C8B-B14F-4D97-AF65-F5344CB8AC3E}">
        <p14:creationId xmlns:p14="http://schemas.microsoft.com/office/powerpoint/2010/main" val="153701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8B8D869-C9C9-4F2F-B283-B66B6BE93BDF}" type="slidenum">
              <a:rPr lang="en-US" smtClean="0"/>
              <a:pPr>
                <a:defRPr/>
              </a:pPr>
              <a:t>‹#›</a:t>
            </a:fld>
            <a:endParaRPr lang="en-US"/>
          </a:p>
        </p:txBody>
      </p:sp>
    </p:spTree>
    <p:extLst>
      <p:ext uri="{BB962C8B-B14F-4D97-AF65-F5344CB8AC3E}">
        <p14:creationId xmlns:p14="http://schemas.microsoft.com/office/powerpoint/2010/main" val="268849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F07383F-7E18-446B-96BF-25C2F837CEAA}" type="slidenum">
              <a:rPr lang="en-US" smtClean="0"/>
              <a:pPr>
                <a:defRPr/>
              </a:pPr>
              <a:t>‹#›</a:t>
            </a:fld>
            <a:endParaRPr lang="en-US"/>
          </a:p>
        </p:txBody>
      </p:sp>
    </p:spTree>
    <p:extLst>
      <p:ext uri="{BB962C8B-B14F-4D97-AF65-F5344CB8AC3E}">
        <p14:creationId xmlns:p14="http://schemas.microsoft.com/office/powerpoint/2010/main" val="221840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A71E1B6-D005-4A53-8BCD-B1C000E33E45}" type="slidenum">
              <a:rPr lang="en-US" smtClean="0"/>
              <a:pPr>
                <a:defRPr/>
              </a:pPr>
              <a:t>‹#›</a:t>
            </a:fld>
            <a:endParaRPr lang="en-US"/>
          </a:p>
        </p:txBody>
      </p:sp>
    </p:spTree>
    <p:extLst>
      <p:ext uri="{BB962C8B-B14F-4D97-AF65-F5344CB8AC3E}">
        <p14:creationId xmlns:p14="http://schemas.microsoft.com/office/powerpoint/2010/main" val="262965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58D64FD-ED98-453B-ADAD-62AD5D97711B}" type="slidenum">
              <a:rPr lang="en-US" smtClean="0"/>
              <a:pPr>
                <a:defRPr/>
              </a:pPr>
              <a:t>‹#›</a:t>
            </a:fld>
            <a:endParaRPr lang="en-US"/>
          </a:p>
        </p:txBody>
      </p:sp>
    </p:spTree>
    <p:extLst>
      <p:ext uri="{BB962C8B-B14F-4D97-AF65-F5344CB8AC3E}">
        <p14:creationId xmlns:p14="http://schemas.microsoft.com/office/powerpoint/2010/main" val="321756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20F1D15-8732-44B6-8C5A-69E10D7CB6D3}" type="slidenum">
              <a:rPr lang="en-US" smtClean="0"/>
              <a:pPr>
                <a:defRPr/>
              </a:pPr>
              <a:t>‹#›</a:t>
            </a:fld>
            <a:endParaRPr lang="en-US"/>
          </a:p>
        </p:txBody>
      </p:sp>
    </p:spTree>
    <p:extLst>
      <p:ext uri="{BB962C8B-B14F-4D97-AF65-F5344CB8AC3E}">
        <p14:creationId xmlns:p14="http://schemas.microsoft.com/office/powerpoint/2010/main" val="1763186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9FA95CB-6344-49F1-A60A-E5B8DD1899A8}" type="slidenum">
              <a:rPr lang="en-US" smtClean="0"/>
              <a:pPr>
                <a:defRPr/>
              </a:pPr>
              <a:t>‹#›</a:t>
            </a:fld>
            <a:endParaRPr lang="en-US"/>
          </a:p>
        </p:txBody>
      </p:sp>
    </p:spTree>
    <p:extLst>
      <p:ext uri="{BB962C8B-B14F-4D97-AF65-F5344CB8AC3E}">
        <p14:creationId xmlns:p14="http://schemas.microsoft.com/office/powerpoint/2010/main" val="197704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92777F0-2C00-41AB-9FA2-248BC66B1A29}" type="slidenum">
              <a:rPr lang="en-US" smtClean="0"/>
              <a:pPr>
                <a:defRPr/>
              </a:pPr>
              <a:t>‹#›</a:t>
            </a:fld>
            <a:endParaRPr lang="en-US"/>
          </a:p>
        </p:txBody>
      </p:sp>
    </p:spTree>
    <p:extLst>
      <p:ext uri="{BB962C8B-B14F-4D97-AF65-F5344CB8AC3E}">
        <p14:creationId xmlns:p14="http://schemas.microsoft.com/office/powerpoint/2010/main" val="34641677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228600"/>
            <a:ext cx="6629400" cy="1015663"/>
          </a:xfrm>
          <a:prstGeom prst="rect">
            <a:avLst/>
          </a:prstGeom>
          <a:noFill/>
        </p:spPr>
        <p:txBody>
          <a:bodyPr wrap="square" rtlCol="0">
            <a:spAutoFit/>
          </a:bodyPr>
          <a:lstStyle/>
          <a:p>
            <a:pPr algn="ctr"/>
            <a:r>
              <a:rPr lang="en-US" dirty="0" smtClean="0">
                <a:solidFill>
                  <a:schemeClr val="tx1"/>
                </a:solidFill>
              </a:rPr>
              <a:t>FIELD TRIP TO FLORENCE  </a:t>
            </a:r>
            <a:br>
              <a:rPr lang="en-US" dirty="0" smtClean="0">
                <a:solidFill>
                  <a:schemeClr val="tx1"/>
                </a:solidFill>
              </a:rPr>
            </a:br>
            <a:r>
              <a:rPr lang="en-US" dirty="0" smtClean="0">
                <a:solidFill>
                  <a:schemeClr val="tx1"/>
                </a:solidFill>
              </a:rPr>
              <a:t>THURSDAY FEBRUARY 7 THROUGH 10, </a:t>
            </a:r>
            <a:r>
              <a:rPr lang="en-US" dirty="0" smtClean="0">
                <a:solidFill>
                  <a:schemeClr val="tx1"/>
                </a:solidFill>
              </a:rPr>
              <a:t>2013</a:t>
            </a:r>
          </a:p>
          <a:p>
            <a:pPr algn="ctr"/>
            <a:r>
              <a:rPr lang="en-US" dirty="0" smtClean="0">
                <a:solidFill>
                  <a:schemeClr val="tx1"/>
                </a:solidFill>
              </a:rPr>
              <a:t>PART 1 OF 4 PARTS </a:t>
            </a:r>
          </a:p>
        </p:txBody>
      </p:sp>
      <p:sp>
        <p:nvSpPr>
          <p:cNvPr id="3" name="TextBox 2"/>
          <p:cNvSpPr txBox="1"/>
          <p:nvPr/>
        </p:nvSpPr>
        <p:spPr>
          <a:xfrm>
            <a:off x="4659088" y="5715000"/>
            <a:ext cx="4114800" cy="307777"/>
          </a:xfrm>
          <a:prstGeom prst="rect">
            <a:avLst/>
          </a:prstGeom>
          <a:noFill/>
        </p:spPr>
        <p:txBody>
          <a:bodyPr wrap="square" rtlCol="0">
            <a:spAutoFit/>
          </a:bodyPr>
          <a:lstStyle/>
          <a:p>
            <a:r>
              <a:rPr lang="en-US" sz="1400" dirty="0" smtClean="0">
                <a:solidFill>
                  <a:schemeClr val="tx1"/>
                </a:solidFill>
              </a:rPr>
              <a:t>Façade of San </a:t>
            </a:r>
            <a:r>
              <a:rPr lang="en-US" sz="1400" dirty="0" err="1" smtClean="0">
                <a:solidFill>
                  <a:schemeClr val="tx1"/>
                </a:solidFill>
              </a:rPr>
              <a:t>Miniato</a:t>
            </a:r>
            <a:r>
              <a:rPr lang="en-US" sz="1400" dirty="0" smtClean="0">
                <a:solidFill>
                  <a:schemeClr val="tx1"/>
                </a:solidFill>
              </a:rPr>
              <a:t> al Monte by Minh Tran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88" y="1371600"/>
            <a:ext cx="6883400" cy="419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6248400"/>
            <a:ext cx="8469088" cy="738664"/>
          </a:xfrm>
          <a:prstGeom prst="rect">
            <a:avLst/>
          </a:prstGeom>
          <a:noFill/>
        </p:spPr>
        <p:txBody>
          <a:bodyPr wrap="square" rtlCol="0">
            <a:spAutoFit/>
          </a:bodyPr>
          <a:lstStyle/>
          <a:p>
            <a:pPr algn="ctr"/>
            <a:r>
              <a:rPr lang="en-US" sz="1400" dirty="0" smtClean="0">
                <a:solidFill>
                  <a:schemeClr val="tx1"/>
                </a:solidFill>
              </a:rPr>
              <a:t>The sketches </a:t>
            </a:r>
            <a:r>
              <a:rPr lang="en-US" sz="1400" dirty="0">
                <a:solidFill>
                  <a:schemeClr val="tx1"/>
                </a:solidFill>
              </a:rPr>
              <a:t>are organized into four slide </a:t>
            </a:r>
            <a:r>
              <a:rPr lang="en-US" sz="1400" dirty="0" smtClean="0">
                <a:solidFill>
                  <a:schemeClr val="tx1"/>
                </a:solidFill>
              </a:rPr>
              <a:t>shows related to the assignments, and </a:t>
            </a:r>
            <a:r>
              <a:rPr lang="en-US" sz="1400" dirty="0">
                <a:solidFill>
                  <a:schemeClr val="tx1"/>
                </a:solidFill>
              </a:rPr>
              <a:t>in alphabetical order by last </a:t>
            </a:r>
            <a:r>
              <a:rPr lang="en-US" sz="1400" dirty="0" smtClean="0">
                <a:solidFill>
                  <a:schemeClr val="tx1"/>
                </a:solidFill>
              </a:rPr>
              <a:t>name, with each student represented by three or four sketches.</a:t>
            </a:r>
            <a:endParaRPr lang="en-US" sz="1400" dirty="0">
              <a:solidFill>
                <a:schemeClr val="tx1"/>
              </a:solidFill>
            </a:endParaRPr>
          </a:p>
          <a:p>
            <a:endParaRPr lang="en-US" sz="1400" dirty="0" smtClean="0">
              <a:solidFill>
                <a:schemeClr val="tx1"/>
              </a:solidFill>
            </a:endParaRPr>
          </a:p>
        </p:txBody>
      </p:sp>
    </p:spTree>
    <p:extLst>
      <p:ext uri="{BB962C8B-B14F-4D97-AF65-F5344CB8AC3E}">
        <p14:creationId xmlns:p14="http://schemas.microsoft.com/office/powerpoint/2010/main" val="2870848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arr8675\Documents\AIA ROME S13\Images for Blog\Florence\Florence Sketches\amy 1-25022013150246\Page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2490"/>
          <a:stretch/>
        </p:blipFill>
        <p:spPr bwMode="auto">
          <a:xfrm rot="16200000">
            <a:off x="1562002" y="-1181001"/>
            <a:ext cx="5798342" cy="86175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6248400"/>
            <a:ext cx="7315200" cy="307777"/>
          </a:xfrm>
          <a:prstGeom prst="rect">
            <a:avLst/>
          </a:prstGeom>
          <a:noFill/>
        </p:spPr>
        <p:txBody>
          <a:bodyPr wrap="square" rtlCol="0">
            <a:spAutoFit/>
          </a:bodyPr>
          <a:lstStyle/>
          <a:p>
            <a:r>
              <a:rPr lang="en-US" sz="1400" dirty="0" smtClean="0">
                <a:solidFill>
                  <a:schemeClr val="tx1"/>
                </a:solidFill>
              </a:rPr>
              <a:t>Old and New Sacristies by Amy Shell</a:t>
            </a:r>
            <a:endParaRPr lang="en-US" sz="1400" dirty="0" smtClean="0">
              <a:solidFill>
                <a:schemeClr val="tx1"/>
              </a:solidFill>
            </a:endParaRPr>
          </a:p>
        </p:txBody>
      </p:sp>
    </p:spTree>
    <p:extLst>
      <p:ext uri="{BB962C8B-B14F-4D97-AF65-F5344CB8AC3E}">
        <p14:creationId xmlns:p14="http://schemas.microsoft.com/office/powerpoint/2010/main" val="224812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barr8675\Documents\AIA ROME S13\Images for Blog\Florence\Florence Sketches\Caty Townsend-11 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399"/>
            <a:ext cx="3886200" cy="6546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67200" y="6248400"/>
            <a:ext cx="4343400" cy="304800"/>
          </a:xfrm>
          <a:prstGeom prst="rect">
            <a:avLst/>
          </a:prstGeom>
          <a:noFill/>
        </p:spPr>
        <p:txBody>
          <a:bodyPr wrap="square" rtlCol="0">
            <a:spAutoFit/>
          </a:bodyPr>
          <a:lstStyle/>
          <a:p>
            <a:r>
              <a:rPr lang="en-US" sz="1400" dirty="0" smtClean="0">
                <a:solidFill>
                  <a:schemeClr val="tx1"/>
                </a:solidFill>
              </a:rPr>
              <a:t>New Sacristy by </a:t>
            </a:r>
            <a:r>
              <a:rPr lang="en-US" sz="1400" dirty="0" err="1" smtClean="0">
                <a:solidFill>
                  <a:schemeClr val="tx1"/>
                </a:solidFill>
              </a:rPr>
              <a:t>Caty</a:t>
            </a:r>
            <a:r>
              <a:rPr lang="en-US" sz="1400" dirty="0" smtClean="0">
                <a:solidFill>
                  <a:schemeClr val="tx1"/>
                </a:solidFill>
              </a:rPr>
              <a:t> </a:t>
            </a:r>
            <a:r>
              <a:rPr lang="en-US" sz="1400" dirty="0" smtClean="0">
                <a:solidFill>
                  <a:schemeClr val="tx1"/>
                </a:solidFill>
              </a:rPr>
              <a:t>Townsend</a:t>
            </a:r>
          </a:p>
        </p:txBody>
      </p:sp>
    </p:spTree>
    <p:extLst>
      <p:ext uri="{BB962C8B-B14F-4D97-AF65-F5344CB8AC3E}">
        <p14:creationId xmlns:p14="http://schemas.microsoft.com/office/powerpoint/2010/main" val="139640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arr8675\Documents\AIA ROME S13\Images for Blog\Florence\Florence Sketches\Ryan Williams\Firenze Sketches.jpg"/>
          <p:cNvPicPr>
            <a:picLocks noChangeAspect="1" noChangeArrowheads="1"/>
          </p:cNvPicPr>
          <p:nvPr/>
        </p:nvPicPr>
        <p:blipFill rotWithShape="1">
          <a:blip r:embed="rId3">
            <a:extLst>
              <a:ext uri="{28A0092B-C50C-407E-A947-70E740481C1C}">
                <a14:useLocalDpi xmlns:a14="http://schemas.microsoft.com/office/drawing/2010/main" val="0"/>
              </a:ext>
            </a:extLst>
          </a:blip>
          <a:srcRect l="35426" r="44083" b="50000"/>
          <a:stretch/>
        </p:blipFill>
        <p:spPr bwMode="auto">
          <a:xfrm>
            <a:off x="609600" y="116114"/>
            <a:ext cx="3581400" cy="6568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6172200"/>
            <a:ext cx="3733800" cy="307777"/>
          </a:xfrm>
          <a:prstGeom prst="rect">
            <a:avLst/>
          </a:prstGeom>
          <a:noFill/>
        </p:spPr>
        <p:txBody>
          <a:bodyPr wrap="square" rtlCol="0">
            <a:spAutoFit/>
          </a:bodyPr>
          <a:lstStyle/>
          <a:p>
            <a:r>
              <a:rPr lang="en-US" sz="1400" dirty="0" smtClean="0">
                <a:solidFill>
                  <a:schemeClr val="tx1"/>
                </a:solidFill>
              </a:rPr>
              <a:t>Old Sacristy </a:t>
            </a:r>
            <a:r>
              <a:rPr lang="en-US" sz="1400" dirty="0" smtClean="0">
                <a:solidFill>
                  <a:schemeClr val="tx1"/>
                </a:solidFill>
              </a:rPr>
              <a:t>by </a:t>
            </a:r>
            <a:r>
              <a:rPr lang="en-US" sz="1400" dirty="0" smtClean="0">
                <a:solidFill>
                  <a:schemeClr val="tx1"/>
                </a:solidFill>
              </a:rPr>
              <a:t>Ryan Williams</a:t>
            </a:r>
          </a:p>
        </p:txBody>
      </p:sp>
    </p:spTree>
    <p:extLst>
      <p:ext uri="{BB962C8B-B14F-4D97-AF65-F5344CB8AC3E}">
        <p14:creationId xmlns:p14="http://schemas.microsoft.com/office/powerpoint/2010/main" val="2312608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28302" t="11297" r="16186" b="61254"/>
          <a:stretch/>
        </p:blipFill>
        <p:spPr bwMode="auto">
          <a:xfrm rot="153071">
            <a:off x="101481" y="113026"/>
            <a:ext cx="5151865" cy="3296753"/>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cstate="print">
            <a:extLst>
              <a:ext uri="{28A0092B-C50C-407E-A947-70E740481C1C}">
                <a14:useLocalDpi xmlns:a14="http://schemas.microsoft.com/office/drawing/2010/main" val="0"/>
              </a:ext>
            </a:extLst>
          </a:blip>
          <a:srcRect l="34454" t="13492" r="8353" b="61596"/>
          <a:stretch/>
        </p:blipFill>
        <p:spPr bwMode="auto">
          <a:xfrm>
            <a:off x="3048000" y="3453756"/>
            <a:ext cx="5715000" cy="3404244"/>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0886" y="3368916"/>
            <a:ext cx="6019800" cy="307777"/>
          </a:xfrm>
          <a:prstGeom prst="rect">
            <a:avLst/>
          </a:prstGeom>
          <a:noFill/>
        </p:spPr>
        <p:txBody>
          <a:bodyPr wrap="square" rtlCol="0">
            <a:spAutoFit/>
          </a:bodyPr>
          <a:lstStyle/>
          <a:p>
            <a:r>
              <a:rPr lang="en-US" sz="1400" dirty="0" smtClean="0">
                <a:solidFill>
                  <a:schemeClr val="tx1"/>
                </a:solidFill>
              </a:rPr>
              <a:t>New and Old Sacristies by Tyler Yamamoto</a:t>
            </a:r>
            <a:endParaRPr lang="en-US" sz="1400" dirty="0" smtClean="0">
              <a:solidFill>
                <a:schemeClr val="tx1"/>
              </a:solidFill>
            </a:endParaRPr>
          </a:p>
        </p:txBody>
      </p:sp>
    </p:spTree>
    <p:extLst>
      <p:ext uri="{BB962C8B-B14F-4D97-AF65-F5344CB8AC3E}">
        <p14:creationId xmlns:p14="http://schemas.microsoft.com/office/powerpoint/2010/main" val="1510010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arr8675\Documents\AIA ROME S13\Images for Blog\Florence\Florence Sketches\ANA HERNANDEZ\firenzeana-13022013143635\Page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228599" y="-1"/>
            <a:ext cx="4733113" cy="67090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5400" y="5867400"/>
            <a:ext cx="3581400" cy="307777"/>
          </a:xfrm>
          <a:prstGeom prst="rect">
            <a:avLst/>
          </a:prstGeom>
          <a:noFill/>
        </p:spPr>
        <p:txBody>
          <a:bodyPr wrap="square" rtlCol="0">
            <a:spAutoFit/>
          </a:bodyPr>
          <a:lstStyle/>
          <a:p>
            <a:r>
              <a:rPr lang="en-US" sz="1400" dirty="0" smtClean="0">
                <a:solidFill>
                  <a:schemeClr val="tx1"/>
                </a:solidFill>
              </a:rPr>
              <a:t>Laurentian Library Entry by Ana </a:t>
            </a:r>
            <a:r>
              <a:rPr lang="en-US" sz="1400" dirty="0" smtClean="0">
                <a:solidFill>
                  <a:schemeClr val="tx1"/>
                </a:solidFill>
              </a:rPr>
              <a:t>Hernandez</a:t>
            </a:r>
          </a:p>
        </p:txBody>
      </p:sp>
    </p:spTree>
    <p:extLst>
      <p:ext uri="{BB962C8B-B14F-4D97-AF65-F5344CB8AC3E}">
        <p14:creationId xmlns:p14="http://schemas.microsoft.com/office/powerpoint/2010/main" val="47970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arr8675\Documents\AIA ROME S13\Images for Blog\Florence\Florence Sketches\annie 1-25022013181804\Page0004.jpg"/>
          <p:cNvPicPr>
            <a:picLocks noChangeAspect="1" noChangeArrowheads="1"/>
          </p:cNvPicPr>
          <p:nvPr/>
        </p:nvPicPr>
        <p:blipFill rotWithShape="1">
          <a:blip r:embed="rId2">
            <a:extLst>
              <a:ext uri="{28A0092B-C50C-407E-A947-70E740481C1C}">
                <a14:useLocalDpi xmlns:a14="http://schemas.microsoft.com/office/drawing/2010/main" val="0"/>
              </a:ext>
            </a:extLst>
          </a:blip>
          <a:srcRect l="9772" t="10300"/>
          <a:stretch/>
        </p:blipFill>
        <p:spPr bwMode="auto">
          <a:xfrm rot="10800000">
            <a:off x="457200" y="0"/>
            <a:ext cx="4724400" cy="66575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0" y="6248400"/>
            <a:ext cx="3352800" cy="304800"/>
          </a:xfrm>
          <a:prstGeom prst="rect">
            <a:avLst/>
          </a:prstGeom>
          <a:noFill/>
        </p:spPr>
        <p:txBody>
          <a:bodyPr wrap="square" rtlCol="0">
            <a:spAutoFit/>
          </a:bodyPr>
          <a:lstStyle/>
          <a:p>
            <a:r>
              <a:rPr lang="en-US" sz="1400" dirty="0" smtClean="0">
                <a:solidFill>
                  <a:schemeClr val="tx1"/>
                </a:solidFill>
              </a:rPr>
              <a:t>Laurentian Library Entry by Annie </a:t>
            </a:r>
            <a:r>
              <a:rPr lang="en-US" sz="1400" dirty="0" err="1" smtClean="0">
                <a:solidFill>
                  <a:schemeClr val="tx1"/>
                </a:solidFill>
              </a:rPr>
              <a:t>Kientz</a:t>
            </a:r>
            <a:endParaRPr lang="en-US" sz="1400" dirty="0" smtClean="0">
              <a:solidFill>
                <a:schemeClr val="tx1"/>
              </a:solidFill>
            </a:endParaRPr>
          </a:p>
        </p:txBody>
      </p:sp>
    </p:spTree>
    <p:extLst>
      <p:ext uri="{BB962C8B-B14F-4D97-AF65-F5344CB8AC3E}">
        <p14:creationId xmlns:p14="http://schemas.microsoft.com/office/powerpoint/2010/main" val="233568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barr8675\Documents\AIA ROME S13\Images for Blog\Florence\Florence Sketches\Kymber K\kymber florence sketches-5 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661"/>
            <a:ext cx="6096000" cy="6515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14988"/>
            <a:ext cx="4038600" cy="307777"/>
          </a:xfrm>
          <a:prstGeom prst="rect">
            <a:avLst/>
          </a:prstGeom>
          <a:noFill/>
        </p:spPr>
        <p:txBody>
          <a:bodyPr wrap="square" rtlCol="0">
            <a:spAutoFit/>
          </a:bodyPr>
          <a:lstStyle/>
          <a:p>
            <a:r>
              <a:rPr lang="en-US" sz="1400" dirty="0" smtClean="0">
                <a:solidFill>
                  <a:schemeClr val="tx1"/>
                </a:solidFill>
              </a:rPr>
              <a:t>Laurentian Library by </a:t>
            </a:r>
            <a:r>
              <a:rPr lang="en-US" sz="1400" dirty="0" err="1" smtClean="0">
                <a:solidFill>
                  <a:schemeClr val="tx1"/>
                </a:solidFill>
              </a:rPr>
              <a:t>Kymber</a:t>
            </a:r>
            <a:r>
              <a:rPr lang="en-US" sz="1400" dirty="0" smtClean="0">
                <a:solidFill>
                  <a:schemeClr val="tx1"/>
                </a:solidFill>
              </a:rPr>
              <a:t> </a:t>
            </a:r>
            <a:r>
              <a:rPr lang="en-US" sz="1400" dirty="0" err="1" smtClean="0">
                <a:solidFill>
                  <a:schemeClr val="tx1"/>
                </a:solidFill>
              </a:rPr>
              <a:t>Kincanon</a:t>
            </a:r>
            <a:endParaRPr lang="en-US" sz="1400" dirty="0" smtClean="0">
              <a:solidFill>
                <a:schemeClr val="tx1"/>
              </a:solidFill>
            </a:endParaRPr>
          </a:p>
        </p:txBody>
      </p:sp>
    </p:spTree>
    <p:extLst>
      <p:ext uri="{BB962C8B-B14F-4D97-AF65-F5344CB8AC3E}">
        <p14:creationId xmlns:p14="http://schemas.microsoft.com/office/powerpoint/2010/main" val="338734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arr8675\Documents\AIA ROME S13\Images for Blog\Florence\Florence Sketches\Grant Newby Florence copy-2 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76" y="0"/>
            <a:ext cx="5776024" cy="6182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090" y="6400800"/>
            <a:ext cx="3505200" cy="307777"/>
          </a:xfrm>
          <a:prstGeom prst="rect">
            <a:avLst/>
          </a:prstGeom>
          <a:noFill/>
        </p:spPr>
        <p:txBody>
          <a:bodyPr wrap="square" rtlCol="0">
            <a:spAutoFit/>
          </a:bodyPr>
          <a:lstStyle/>
          <a:p>
            <a:r>
              <a:rPr lang="en-US" sz="1400" dirty="0" smtClean="0">
                <a:solidFill>
                  <a:schemeClr val="tx1"/>
                </a:solidFill>
              </a:rPr>
              <a:t>Laurentian Library Entry by Grant </a:t>
            </a:r>
            <a:r>
              <a:rPr lang="en-US" sz="1400" dirty="0" smtClean="0">
                <a:solidFill>
                  <a:schemeClr val="tx1"/>
                </a:solidFill>
              </a:rPr>
              <a:t>Newby</a:t>
            </a:r>
          </a:p>
        </p:txBody>
      </p:sp>
    </p:spTree>
    <p:extLst>
      <p:ext uri="{BB962C8B-B14F-4D97-AF65-F5344CB8AC3E}">
        <p14:creationId xmlns:p14="http://schemas.microsoft.com/office/powerpoint/2010/main" val="596872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arr8675\Documents\AIA ROME S13\Images for Blog\Florence\Florence Sketches\Conner Reid\florence 1 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857098" cy="5467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6248400"/>
            <a:ext cx="5029200" cy="492443"/>
          </a:xfrm>
          <a:prstGeom prst="rect">
            <a:avLst/>
          </a:prstGeom>
          <a:noFill/>
        </p:spPr>
        <p:txBody>
          <a:bodyPr wrap="square" rtlCol="0">
            <a:spAutoFit/>
          </a:bodyPr>
          <a:lstStyle/>
          <a:p>
            <a:r>
              <a:rPr lang="en-US" sz="1400" dirty="0" smtClean="0">
                <a:solidFill>
                  <a:schemeClr val="tx1"/>
                </a:solidFill>
              </a:rPr>
              <a:t>Laurentian Library Entry by Connor </a:t>
            </a:r>
            <a:r>
              <a:rPr lang="en-US" sz="1400" dirty="0" smtClean="0">
                <a:solidFill>
                  <a:schemeClr val="tx1"/>
                </a:solidFill>
              </a:rPr>
              <a:t>Reid</a:t>
            </a:r>
          </a:p>
          <a:p>
            <a:endParaRPr lang="en-US" sz="1200" dirty="0" smtClean="0">
              <a:solidFill>
                <a:schemeClr val="tx1"/>
              </a:solidFill>
            </a:endParaRPr>
          </a:p>
        </p:txBody>
      </p:sp>
    </p:spTree>
    <p:extLst>
      <p:ext uri="{BB962C8B-B14F-4D97-AF65-F5344CB8AC3E}">
        <p14:creationId xmlns:p14="http://schemas.microsoft.com/office/powerpoint/2010/main" val="321820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arr8675\Documents\AIA ROME S13\Images for Blog\Florence\Florence Sketches\Klaas Reimann-Philipp- Feb 12, 2013 602 PM - Firenze Sketches Klaas Reimann-Philipp-8 copy 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459" y="18143"/>
            <a:ext cx="8812591" cy="5783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6912" y="6019800"/>
            <a:ext cx="7913687" cy="307777"/>
          </a:xfrm>
          <a:prstGeom prst="rect">
            <a:avLst/>
          </a:prstGeom>
          <a:noFill/>
        </p:spPr>
        <p:txBody>
          <a:bodyPr wrap="square" rtlCol="0">
            <a:spAutoFit/>
          </a:bodyPr>
          <a:lstStyle/>
          <a:p>
            <a:r>
              <a:rPr lang="en-US" sz="1400" dirty="0" smtClean="0">
                <a:solidFill>
                  <a:schemeClr val="tx1"/>
                </a:solidFill>
              </a:rPr>
              <a:t>Laurentian Library Entry and Reading Room by Klaas </a:t>
            </a:r>
            <a:r>
              <a:rPr lang="en-US" sz="1400" dirty="0" err="1" smtClean="0">
                <a:solidFill>
                  <a:schemeClr val="tx1"/>
                </a:solidFill>
              </a:rPr>
              <a:t>Reimann</a:t>
            </a:r>
            <a:r>
              <a:rPr lang="en-US" sz="1400" dirty="0" smtClean="0">
                <a:solidFill>
                  <a:schemeClr val="tx1"/>
                </a:solidFill>
              </a:rPr>
              <a:t>-Philipp</a:t>
            </a:r>
          </a:p>
        </p:txBody>
      </p:sp>
    </p:spTree>
    <p:extLst>
      <p:ext uri="{BB962C8B-B14F-4D97-AF65-F5344CB8AC3E}">
        <p14:creationId xmlns:p14="http://schemas.microsoft.com/office/powerpoint/2010/main" val="416126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00"/>
            <a:ext cx="8991600" cy="4401205"/>
          </a:xfrm>
          <a:prstGeom prst="rect">
            <a:avLst/>
          </a:prstGeom>
        </p:spPr>
        <p:txBody>
          <a:bodyPr wrap="square">
            <a:spAutoFit/>
          </a:bodyPr>
          <a:lstStyle/>
          <a:p>
            <a:pPr lvl="0"/>
            <a:r>
              <a:rPr lang="en-US" b="1" dirty="0" smtClean="0">
                <a:solidFill>
                  <a:schemeClr val="tx1"/>
                </a:solidFill>
              </a:rPr>
              <a:t>SKETCHING ASSIGNMENTS</a:t>
            </a:r>
          </a:p>
          <a:p>
            <a:pPr lvl="0"/>
            <a:endParaRPr lang="en-US" b="1" dirty="0" smtClean="0">
              <a:solidFill>
                <a:schemeClr val="tx1"/>
              </a:solidFill>
            </a:endParaRPr>
          </a:p>
          <a:p>
            <a:pPr lvl="0"/>
            <a:r>
              <a:rPr lang="en-US" b="1" dirty="0" smtClean="0">
                <a:solidFill>
                  <a:schemeClr val="tx1"/>
                </a:solidFill>
              </a:rPr>
              <a:t>I. Volumes </a:t>
            </a:r>
            <a:r>
              <a:rPr lang="en-US" b="1" dirty="0">
                <a:solidFill>
                  <a:schemeClr val="tx1"/>
                </a:solidFill>
              </a:rPr>
              <a:t>and Surfaces</a:t>
            </a:r>
            <a:r>
              <a:rPr lang="en-US" dirty="0">
                <a:solidFill>
                  <a:schemeClr val="tx1"/>
                </a:solidFill>
              </a:rPr>
              <a:t>: </a:t>
            </a:r>
          </a:p>
          <a:p>
            <a:pPr lvl="0"/>
            <a:r>
              <a:rPr lang="en-US" dirty="0">
                <a:solidFill>
                  <a:schemeClr val="tx1"/>
                </a:solidFill>
              </a:rPr>
              <a:t>At San Lorenzo: Compare the volumes and surface development of the old and new sacristies at San Lorenzo by drawing their plans and sections. In your sections include a careful study of the far wall elevation (the wall you face as you cut the section). Note the similarities and differences between Brunelleschi’s and Michelangelo’s work, especially in section and in surface composition. What Platonic figures are being used? How is Michelangelo playing games with architectural principles developed in the Renaissance? No drafting tools allowed. </a:t>
            </a:r>
          </a:p>
          <a:p>
            <a:pPr lvl="0"/>
            <a:r>
              <a:rPr lang="en-US" dirty="0">
                <a:solidFill>
                  <a:schemeClr val="tx1"/>
                </a:solidFill>
              </a:rPr>
              <a:t>At San Lorenzo: Draw a plan and elevation of any wall in the Laurentian Library entry. How many architectural “jokes” can you find here? (Winner gets a gelato). </a:t>
            </a:r>
          </a:p>
          <a:p>
            <a:pPr lvl="0"/>
            <a:r>
              <a:rPr lang="en-US" dirty="0">
                <a:solidFill>
                  <a:schemeClr val="tx1"/>
                </a:solidFill>
              </a:rPr>
              <a:t>At San </a:t>
            </a:r>
            <a:r>
              <a:rPr lang="en-US" dirty="0" err="1">
                <a:solidFill>
                  <a:schemeClr val="tx1"/>
                </a:solidFill>
              </a:rPr>
              <a:t>Miniato</a:t>
            </a:r>
            <a:r>
              <a:rPr lang="en-US" dirty="0">
                <a:solidFill>
                  <a:schemeClr val="tx1"/>
                </a:solidFill>
              </a:rPr>
              <a:t>: Draw the façade. How many architectural jokes can you find here? (Winner gets a High Five). What are the basic geometries that organize the façade? </a:t>
            </a:r>
          </a:p>
        </p:txBody>
      </p:sp>
      <p:pic>
        <p:nvPicPr>
          <p:cNvPr id="3" name="Picture 3" descr="C:\Users\barr8675\Documents\AIA ROME S13\Images for Blog\Florence\Florence Sketches\Grant Newby Florence copy-1 s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727" b="37303"/>
          <a:stretch/>
        </p:blipFill>
        <p:spPr bwMode="auto">
          <a:xfrm>
            <a:off x="6248400" y="389933"/>
            <a:ext cx="2213477" cy="1785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15314" y="2096338"/>
            <a:ext cx="2696029" cy="307777"/>
          </a:xfrm>
          <a:prstGeom prst="rect">
            <a:avLst/>
          </a:prstGeom>
          <a:noFill/>
        </p:spPr>
        <p:txBody>
          <a:bodyPr wrap="square" rtlCol="0">
            <a:spAutoFit/>
          </a:bodyPr>
          <a:lstStyle/>
          <a:p>
            <a:r>
              <a:rPr lang="en-US" sz="1400" dirty="0" smtClean="0">
                <a:solidFill>
                  <a:schemeClr val="tx1"/>
                </a:solidFill>
              </a:rPr>
              <a:t>                          Grant </a:t>
            </a:r>
            <a:r>
              <a:rPr lang="en-US" sz="1400" dirty="0" smtClean="0">
                <a:solidFill>
                  <a:schemeClr val="tx1"/>
                </a:solidFill>
              </a:rPr>
              <a:t>Newby</a:t>
            </a:r>
          </a:p>
        </p:txBody>
      </p:sp>
      <p:pic>
        <p:nvPicPr>
          <p:cNvPr id="5" name="Picture 3" descr="C:\Users\barr8675\Documents\AIA ROME S13\Images for Blog\Florence\Florence Sketches\Grant Newby Florence copy-1 s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520" r="9023"/>
          <a:stretch/>
        </p:blipFill>
        <p:spPr bwMode="auto">
          <a:xfrm>
            <a:off x="4256314" y="1143000"/>
            <a:ext cx="2159000" cy="95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63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arr8675\Documents\AIA ROME S13\Images for Blog\Florence\Florence Sketches\LEAH SCHROEDER\Florencesketches\LaurentianLibra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165394"/>
            <a:ext cx="7786688" cy="57496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6172199"/>
            <a:ext cx="6735763" cy="307777"/>
          </a:xfrm>
          <a:prstGeom prst="rect">
            <a:avLst/>
          </a:prstGeom>
          <a:noFill/>
        </p:spPr>
        <p:txBody>
          <a:bodyPr wrap="square" rtlCol="0">
            <a:spAutoFit/>
          </a:bodyPr>
          <a:lstStyle/>
          <a:p>
            <a:r>
              <a:rPr lang="en-US" sz="1400" dirty="0" smtClean="0">
                <a:solidFill>
                  <a:schemeClr val="tx1"/>
                </a:solidFill>
              </a:rPr>
              <a:t>Laurentian Library Entry by Leah Schroeder</a:t>
            </a:r>
          </a:p>
        </p:txBody>
      </p:sp>
    </p:spTree>
    <p:extLst>
      <p:ext uri="{BB962C8B-B14F-4D97-AF65-F5344CB8AC3E}">
        <p14:creationId xmlns:p14="http://schemas.microsoft.com/office/powerpoint/2010/main" val="3939948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arr8675\Documents\AIA ROME S13\Images for Blog\Florence\Florence Sketches\Caty Townsend-7 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43"/>
            <a:ext cx="8074025" cy="60765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6400800"/>
            <a:ext cx="3200400" cy="307777"/>
          </a:xfrm>
          <a:prstGeom prst="rect">
            <a:avLst/>
          </a:prstGeom>
          <a:noFill/>
        </p:spPr>
        <p:txBody>
          <a:bodyPr wrap="square" rtlCol="0">
            <a:spAutoFit/>
          </a:bodyPr>
          <a:lstStyle/>
          <a:p>
            <a:r>
              <a:rPr lang="en-US" sz="1400" dirty="0" smtClean="0">
                <a:solidFill>
                  <a:schemeClr val="tx1"/>
                </a:solidFill>
              </a:rPr>
              <a:t>Laurentian Library by </a:t>
            </a:r>
            <a:r>
              <a:rPr lang="en-US" sz="1400" dirty="0" err="1" smtClean="0">
                <a:solidFill>
                  <a:schemeClr val="tx1"/>
                </a:solidFill>
              </a:rPr>
              <a:t>Caty</a:t>
            </a:r>
            <a:r>
              <a:rPr lang="en-US" sz="1400" dirty="0" smtClean="0">
                <a:solidFill>
                  <a:schemeClr val="tx1"/>
                </a:solidFill>
              </a:rPr>
              <a:t> </a:t>
            </a:r>
            <a:r>
              <a:rPr lang="en-US" sz="1400" dirty="0" smtClean="0">
                <a:solidFill>
                  <a:schemeClr val="tx1"/>
                </a:solidFill>
              </a:rPr>
              <a:t>Townsend</a:t>
            </a:r>
          </a:p>
        </p:txBody>
      </p:sp>
    </p:spTree>
    <p:extLst>
      <p:ext uri="{BB962C8B-B14F-4D97-AF65-F5344CB8AC3E}">
        <p14:creationId xmlns:p14="http://schemas.microsoft.com/office/powerpoint/2010/main" val="3689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arr8675\Documents\AIA ROME S13\Images for Blog\Florence\Florence Sketches\MINH-4 copy 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
            <a:ext cx="8080375" cy="60602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6248399"/>
            <a:ext cx="6096000" cy="307777"/>
          </a:xfrm>
          <a:prstGeom prst="rect">
            <a:avLst/>
          </a:prstGeom>
          <a:noFill/>
        </p:spPr>
        <p:txBody>
          <a:bodyPr wrap="square" rtlCol="0">
            <a:spAutoFit/>
          </a:bodyPr>
          <a:lstStyle/>
          <a:p>
            <a:r>
              <a:rPr lang="en-US" sz="1400" dirty="0">
                <a:solidFill>
                  <a:schemeClr val="tx1"/>
                </a:solidFill>
              </a:rPr>
              <a:t>Laurentian Library Entry </a:t>
            </a:r>
            <a:r>
              <a:rPr lang="en-US" sz="1400" dirty="0" smtClean="0">
                <a:solidFill>
                  <a:schemeClr val="tx1"/>
                </a:solidFill>
              </a:rPr>
              <a:t>Stair and </a:t>
            </a:r>
            <a:r>
              <a:rPr lang="en-US" sz="1400" dirty="0">
                <a:solidFill>
                  <a:schemeClr val="tx1"/>
                </a:solidFill>
              </a:rPr>
              <a:t>Reading Room </a:t>
            </a:r>
            <a:r>
              <a:rPr lang="en-US" sz="1400" dirty="0" smtClean="0">
                <a:solidFill>
                  <a:schemeClr val="tx1"/>
                </a:solidFill>
              </a:rPr>
              <a:t>by Minh </a:t>
            </a:r>
            <a:r>
              <a:rPr lang="en-US" sz="1400" dirty="0" smtClean="0">
                <a:solidFill>
                  <a:schemeClr val="tx1"/>
                </a:solidFill>
              </a:rPr>
              <a:t>Tran</a:t>
            </a:r>
          </a:p>
        </p:txBody>
      </p:sp>
    </p:spTree>
    <p:extLst>
      <p:ext uri="{BB962C8B-B14F-4D97-AF65-F5344CB8AC3E}">
        <p14:creationId xmlns:p14="http://schemas.microsoft.com/office/powerpoint/2010/main" val="1986087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barr8675\Documents\AIA ROME S13\Images for Blog\Florence\Florence Sketches\Ryan Williams\Firenze Sketches.jpg"/>
          <p:cNvPicPr>
            <a:picLocks noChangeAspect="1" noChangeArrowheads="1"/>
          </p:cNvPicPr>
          <p:nvPr/>
        </p:nvPicPr>
        <p:blipFill rotWithShape="1">
          <a:blip r:embed="rId2">
            <a:extLst>
              <a:ext uri="{28A0092B-C50C-407E-A947-70E740481C1C}">
                <a14:useLocalDpi xmlns:a14="http://schemas.microsoft.com/office/drawing/2010/main" val="0"/>
              </a:ext>
            </a:extLst>
          </a:blip>
          <a:srcRect l="53463" t="59405" r="26335" b="3540"/>
          <a:stretch/>
        </p:blipFill>
        <p:spPr bwMode="auto">
          <a:xfrm>
            <a:off x="152400" y="105951"/>
            <a:ext cx="4876800" cy="67230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81600" y="5867400"/>
            <a:ext cx="3733800" cy="307777"/>
          </a:xfrm>
          <a:prstGeom prst="rect">
            <a:avLst/>
          </a:prstGeom>
          <a:noFill/>
        </p:spPr>
        <p:txBody>
          <a:bodyPr wrap="square" rtlCol="0">
            <a:spAutoFit/>
          </a:bodyPr>
          <a:lstStyle/>
          <a:p>
            <a:r>
              <a:rPr lang="en-US" sz="1400" dirty="0" smtClean="0">
                <a:solidFill>
                  <a:schemeClr val="tx1"/>
                </a:solidFill>
              </a:rPr>
              <a:t>Laurentian Library Entry by Ryan Williams</a:t>
            </a:r>
            <a:endParaRPr lang="en-US" sz="1400" dirty="0" smtClean="0">
              <a:solidFill>
                <a:schemeClr val="tx1"/>
              </a:solidFill>
            </a:endParaRPr>
          </a:p>
        </p:txBody>
      </p:sp>
    </p:spTree>
    <p:extLst>
      <p:ext uri="{BB962C8B-B14F-4D97-AF65-F5344CB8AC3E}">
        <p14:creationId xmlns:p14="http://schemas.microsoft.com/office/powerpoint/2010/main" val="1708261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rr8675\Documents\AIA ROME S13\Images for Blog\Florence\Florence Sketches\ANA HERNANDEZ\firenzeana-13022013143635\Page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04800" y="210457"/>
            <a:ext cx="8298827" cy="585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77725" y="6248399"/>
            <a:ext cx="4752976" cy="307777"/>
          </a:xfrm>
          <a:prstGeom prst="rect">
            <a:avLst/>
          </a:prstGeom>
          <a:noFill/>
        </p:spPr>
        <p:txBody>
          <a:bodyPr wrap="square" rtlCol="0">
            <a:spAutoFit/>
          </a:bodyPr>
          <a:lstStyle/>
          <a:p>
            <a:r>
              <a:rPr lang="en-US" sz="1400" dirty="0" smtClean="0">
                <a:solidFill>
                  <a:schemeClr val="tx1"/>
                </a:solidFill>
              </a:rPr>
              <a:t>San </a:t>
            </a:r>
            <a:r>
              <a:rPr lang="en-US" sz="1400" dirty="0" err="1" smtClean="0">
                <a:solidFill>
                  <a:schemeClr val="tx1"/>
                </a:solidFill>
              </a:rPr>
              <a:t>Miniato</a:t>
            </a:r>
            <a:r>
              <a:rPr lang="en-US" sz="1400" dirty="0" smtClean="0">
                <a:solidFill>
                  <a:schemeClr val="tx1"/>
                </a:solidFill>
              </a:rPr>
              <a:t> by Ana </a:t>
            </a:r>
            <a:r>
              <a:rPr lang="en-US" sz="1400" dirty="0" smtClean="0">
                <a:solidFill>
                  <a:schemeClr val="tx1"/>
                </a:solidFill>
              </a:rPr>
              <a:t>Hernandez</a:t>
            </a:r>
          </a:p>
        </p:txBody>
      </p:sp>
    </p:spTree>
    <p:extLst>
      <p:ext uri="{BB962C8B-B14F-4D97-AF65-F5344CB8AC3E}">
        <p14:creationId xmlns:p14="http://schemas.microsoft.com/office/powerpoint/2010/main" val="3614350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rr8675\Documents\AIA ROME S13\Images for Blog\Florence\Florence Sketches\annie 1-25022013181804\Page0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848"/>
          <a:stretch/>
        </p:blipFill>
        <p:spPr bwMode="auto">
          <a:xfrm rot="10800000">
            <a:off x="4267200" y="170131"/>
            <a:ext cx="4256042" cy="6546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6248400"/>
            <a:ext cx="3048000" cy="523220"/>
          </a:xfrm>
          <a:prstGeom prst="rect">
            <a:avLst/>
          </a:prstGeom>
          <a:noFill/>
        </p:spPr>
        <p:txBody>
          <a:bodyPr wrap="square" rtlCol="0">
            <a:spAutoFit/>
          </a:bodyPr>
          <a:lstStyle/>
          <a:p>
            <a:r>
              <a:rPr lang="en-US" sz="1400" dirty="0" smtClean="0">
                <a:solidFill>
                  <a:schemeClr val="tx1"/>
                </a:solidFill>
              </a:rPr>
              <a:t>San </a:t>
            </a:r>
            <a:r>
              <a:rPr lang="en-US" sz="1400" dirty="0" err="1" smtClean="0">
                <a:solidFill>
                  <a:schemeClr val="tx1"/>
                </a:solidFill>
              </a:rPr>
              <a:t>Miniato</a:t>
            </a:r>
            <a:r>
              <a:rPr lang="en-US" sz="1400" dirty="0" smtClean="0">
                <a:solidFill>
                  <a:schemeClr val="tx1"/>
                </a:solidFill>
              </a:rPr>
              <a:t> and view of Florence by Annie </a:t>
            </a:r>
            <a:r>
              <a:rPr lang="en-US" sz="1400" dirty="0" err="1" smtClean="0">
                <a:solidFill>
                  <a:schemeClr val="tx1"/>
                </a:solidFill>
              </a:rPr>
              <a:t>Kientz</a:t>
            </a:r>
            <a:endParaRPr lang="en-US" sz="1400" dirty="0" smtClean="0">
              <a:solidFill>
                <a:schemeClr val="tx1"/>
              </a:solidFill>
            </a:endParaRPr>
          </a:p>
        </p:txBody>
      </p:sp>
    </p:spTree>
    <p:extLst>
      <p:ext uri="{BB962C8B-B14F-4D97-AF65-F5344CB8AC3E}">
        <p14:creationId xmlns:p14="http://schemas.microsoft.com/office/powerpoint/2010/main" val="76444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rr8675\Documents\AIA ROME S13\Images for Blog\Florence\Florence Sketches\erik 1-25022013184005\Page0003.jpg"/>
          <p:cNvPicPr>
            <a:picLocks noChangeAspect="1" noChangeArrowheads="1"/>
          </p:cNvPicPr>
          <p:nvPr/>
        </p:nvPicPr>
        <p:blipFill rotWithShape="1">
          <a:blip r:embed="rId2">
            <a:extLst>
              <a:ext uri="{28A0092B-C50C-407E-A947-70E740481C1C}">
                <a14:useLocalDpi xmlns:a14="http://schemas.microsoft.com/office/drawing/2010/main" val="0"/>
              </a:ext>
            </a:extLst>
          </a:blip>
          <a:srcRect l="4185" t="24638" r="20967" b="4640"/>
          <a:stretch/>
        </p:blipFill>
        <p:spPr bwMode="auto">
          <a:xfrm rot="10800000">
            <a:off x="228599" y="111102"/>
            <a:ext cx="4800600" cy="64218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6101768"/>
            <a:ext cx="3733800" cy="307777"/>
          </a:xfrm>
          <a:prstGeom prst="rect">
            <a:avLst/>
          </a:prstGeom>
          <a:noFill/>
        </p:spPr>
        <p:txBody>
          <a:bodyPr wrap="square" rtlCol="0">
            <a:spAutoFit/>
          </a:bodyPr>
          <a:lstStyle/>
          <a:p>
            <a:r>
              <a:rPr lang="en-US" sz="1400" dirty="0" smtClean="0">
                <a:solidFill>
                  <a:schemeClr val="tx1"/>
                </a:solidFill>
              </a:rPr>
              <a:t>San </a:t>
            </a:r>
            <a:r>
              <a:rPr lang="en-US" sz="1400" dirty="0" err="1" smtClean="0">
                <a:solidFill>
                  <a:schemeClr val="tx1"/>
                </a:solidFill>
              </a:rPr>
              <a:t>Miniato</a:t>
            </a:r>
            <a:r>
              <a:rPr lang="en-US" sz="1400" dirty="0" smtClean="0">
                <a:solidFill>
                  <a:schemeClr val="tx1"/>
                </a:solidFill>
              </a:rPr>
              <a:t> by Erik </a:t>
            </a:r>
            <a:r>
              <a:rPr lang="en-US" sz="1400" dirty="0" smtClean="0">
                <a:solidFill>
                  <a:schemeClr val="tx1"/>
                </a:solidFill>
              </a:rPr>
              <a:t>Medina</a:t>
            </a:r>
          </a:p>
        </p:txBody>
      </p:sp>
    </p:spTree>
    <p:extLst>
      <p:ext uri="{BB962C8B-B14F-4D97-AF65-F5344CB8AC3E}">
        <p14:creationId xmlns:p14="http://schemas.microsoft.com/office/powerpoint/2010/main" val="1056656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rr8675\Documents\AIA ROME S13\Images for Blog\Florence\Florence Sketches\LEAH SCHROEDER\Florencesketches\sanminia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89" y="46240"/>
            <a:ext cx="8579811" cy="60465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163" y="6324600"/>
            <a:ext cx="6142037" cy="307777"/>
          </a:xfrm>
          <a:prstGeom prst="rect">
            <a:avLst/>
          </a:prstGeom>
          <a:noFill/>
        </p:spPr>
        <p:txBody>
          <a:bodyPr wrap="square" rtlCol="0">
            <a:spAutoFit/>
          </a:bodyPr>
          <a:lstStyle/>
          <a:p>
            <a:r>
              <a:rPr lang="en-US" sz="1400" dirty="0" smtClean="0">
                <a:solidFill>
                  <a:schemeClr val="tx1"/>
                </a:solidFill>
              </a:rPr>
              <a:t>San </a:t>
            </a:r>
            <a:r>
              <a:rPr lang="en-US" sz="1400" dirty="0" err="1" smtClean="0">
                <a:solidFill>
                  <a:schemeClr val="tx1"/>
                </a:solidFill>
              </a:rPr>
              <a:t>Miniato</a:t>
            </a:r>
            <a:r>
              <a:rPr lang="en-US" sz="1400" dirty="0" smtClean="0">
                <a:solidFill>
                  <a:schemeClr val="tx1"/>
                </a:solidFill>
              </a:rPr>
              <a:t> by Leah Schroeder</a:t>
            </a:r>
          </a:p>
        </p:txBody>
      </p:sp>
    </p:spTree>
    <p:extLst>
      <p:ext uri="{BB962C8B-B14F-4D97-AF65-F5344CB8AC3E}">
        <p14:creationId xmlns:p14="http://schemas.microsoft.com/office/powerpoint/2010/main" val="684708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barr8675\Documents\AIA ROME S13\Images for Blog\Florence\Florence Sketches\Caty Townsend-12 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304800"/>
            <a:ext cx="7891463" cy="59185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799" y="6477000"/>
            <a:ext cx="6629401" cy="307777"/>
          </a:xfrm>
          <a:prstGeom prst="rect">
            <a:avLst/>
          </a:prstGeom>
          <a:noFill/>
        </p:spPr>
        <p:txBody>
          <a:bodyPr wrap="square" rtlCol="0">
            <a:spAutoFit/>
          </a:bodyPr>
          <a:lstStyle/>
          <a:p>
            <a:r>
              <a:rPr lang="en-US" sz="1400" dirty="0" smtClean="0">
                <a:solidFill>
                  <a:schemeClr val="tx1"/>
                </a:solidFill>
              </a:rPr>
              <a:t>San </a:t>
            </a:r>
            <a:r>
              <a:rPr lang="en-US" sz="1400" dirty="0" err="1" smtClean="0">
                <a:solidFill>
                  <a:schemeClr val="tx1"/>
                </a:solidFill>
              </a:rPr>
              <a:t>Miniato</a:t>
            </a:r>
            <a:r>
              <a:rPr lang="en-US" sz="1400" dirty="0" smtClean="0">
                <a:solidFill>
                  <a:schemeClr val="tx1"/>
                </a:solidFill>
              </a:rPr>
              <a:t> </a:t>
            </a:r>
            <a:r>
              <a:rPr lang="en-US" sz="1400" dirty="0" smtClean="0">
                <a:solidFill>
                  <a:schemeClr val="tx1"/>
                </a:solidFill>
              </a:rPr>
              <a:t>by </a:t>
            </a:r>
            <a:r>
              <a:rPr lang="en-US" sz="1400" dirty="0" err="1" smtClean="0">
                <a:solidFill>
                  <a:schemeClr val="tx1"/>
                </a:solidFill>
              </a:rPr>
              <a:t>Caty</a:t>
            </a:r>
            <a:r>
              <a:rPr lang="en-US" sz="1400" dirty="0" smtClean="0">
                <a:solidFill>
                  <a:schemeClr val="tx1"/>
                </a:solidFill>
              </a:rPr>
              <a:t> Townsend</a:t>
            </a:r>
          </a:p>
        </p:txBody>
      </p:sp>
    </p:spTree>
    <p:extLst>
      <p:ext uri="{BB962C8B-B14F-4D97-AF65-F5344CB8AC3E}">
        <p14:creationId xmlns:p14="http://schemas.microsoft.com/office/powerpoint/2010/main" val="3832290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arr8675\Documents\AIA ROME S13\Images for Blog\Florence\Florence Sketches\Dustin Blalock Florence\San lorenzo New Sacristy 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775355"/>
            <a:ext cx="3048000" cy="52268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arr8675\Documents\AIA ROME S13\Images for Blog\Florence\Florence Sketches\Dustin Blalock Florence\San Lorenzo Old Sacristy 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81000"/>
            <a:ext cx="3276600" cy="5631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48645" y="6324600"/>
            <a:ext cx="6324600" cy="307777"/>
          </a:xfrm>
          <a:prstGeom prst="rect">
            <a:avLst/>
          </a:prstGeom>
          <a:noFill/>
        </p:spPr>
        <p:txBody>
          <a:bodyPr wrap="square" rtlCol="0">
            <a:spAutoFit/>
          </a:bodyPr>
          <a:lstStyle/>
          <a:p>
            <a:r>
              <a:rPr lang="en-US" sz="1400" dirty="0" smtClean="0">
                <a:solidFill>
                  <a:schemeClr val="tx1"/>
                </a:solidFill>
              </a:rPr>
              <a:t>Old and New Sacristies by Dustin </a:t>
            </a:r>
            <a:r>
              <a:rPr lang="en-US" sz="1400" dirty="0" smtClean="0">
                <a:solidFill>
                  <a:schemeClr val="tx1"/>
                </a:solidFill>
              </a:rPr>
              <a:t>Blalock</a:t>
            </a:r>
          </a:p>
        </p:txBody>
      </p:sp>
    </p:spTree>
    <p:extLst>
      <p:ext uri="{BB962C8B-B14F-4D97-AF65-F5344CB8AC3E}">
        <p14:creationId xmlns:p14="http://schemas.microsoft.com/office/powerpoint/2010/main" val="41805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barr8675\Documents\AIA ROME S13\Images for Blog\Florence\Florence Sketches\Amber C\Amber IMG_0952 sm.jpg"/>
          <p:cNvPicPr>
            <a:picLocks noChangeAspect="1" noChangeArrowheads="1"/>
          </p:cNvPicPr>
          <p:nvPr/>
        </p:nvPicPr>
        <p:blipFill rotWithShape="1">
          <a:blip r:embed="rId2">
            <a:extLst>
              <a:ext uri="{28A0092B-C50C-407E-A947-70E740481C1C}">
                <a14:useLocalDpi xmlns:a14="http://schemas.microsoft.com/office/drawing/2010/main" val="0"/>
              </a:ext>
            </a:extLst>
          </a:blip>
          <a:srcRect l="3142"/>
          <a:stretch/>
        </p:blipFill>
        <p:spPr bwMode="auto">
          <a:xfrm>
            <a:off x="310620" y="304800"/>
            <a:ext cx="8152343"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6342" y="6324600"/>
            <a:ext cx="5773057" cy="307777"/>
          </a:xfrm>
          <a:prstGeom prst="rect">
            <a:avLst/>
          </a:prstGeom>
          <a:noFill/>
        </p:spPr>
        <p:txBody>
          <a:bodyPr wrap="square" rtlCol="0">
            <a:spAutoFit/>
          </a:bodyPr>
          <a:lstStyle/>
          <a:p>
            <a:r>
              <a:rPr lang="en-US" sz="1400" dirty="0" smtClean="0">
                <a:solidFill>
                  <a:schemeClr val="tx1"/>
                </a:solidFill>
              </a:rPr>
              <a:t>San Lorenzo, New Sacristy by Amber Conwell</a:t>
            </a:r>
          </a:p>
        </p:txBody>
      </p:sp>
    </p:spTree>
    <p:extLst>
      <p:ext uri="{BB962C8B-B14F-4D97-AF65-F5344CB8AC3E}">
        <p14:creationId xmlns:p14="http://schemas.microsoft.com/office/powerpoint/2010/main" val="2601750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rr8675\Documents\AIA ROME S13\Images for Blog\Florence\Florence Sketches\CAL-5 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029"/>
            <a:ext cx="4267200" cy="6650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5400" y="6096000"/>
            <a:ext cx="3429000" cy="307777"/>
          </a:xfrm>
          <a:prstGeom prst="rect">
            <a:avLst/>
          </a:prstGeom>
          <a:noFill/>
        </p:spPr>
        <p:txBody>
          <a:bodyPr wrap="square" rtlCol="0">
            <a:spAutoFit/>
          </a:bodyPr>
          <a:lstStyle/>
          <a:p>
            <a:r>
              <a:rPr lang="en-US" sz="1400" dirty="0" smtClean="0">
                <a:solidFill>
                  <a:schemeClr val="tx1"/>
                </a:solidFill>
              </a:rPr>
              <a:t>New Sacristy by Cal </a:t>
            </a:r>
            <a:r>
              <a:rPr lang="en-US" sz="1400" dirty="0" smtClean="0">
                <a:solidFill>
                  <a:schemeClr val="tx1"/>
                </a:solidFill>
              </a:rPr>
              <a:t>Cornwell</a:t>
            </a:r>
          </a:p>
        </p:txBody>
      </p:sp>
    </p:spTree>
    <p:extLst>
      <p:ext uri="{BB962C8B-B14F-4D97-AF65-F5344CB8AC3E}">
        <p14:creationId xmlns:p14="http://schemas.microsoft.com/office/powerpoint/2010/main" val="1699502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arr8675\Documents\AIA ROME S13\Images for Blog\Florence\Florence Sketches\NATHAN-1 sm.jpg"/>
          <p:cNvPicPr>
            <a:picLocks noChangeAspect="1" noChangeArrowheads="1"/>
          </p:cNvPicPr>
          <p:nvPr/>
        </p:nvPicPr>
        <p:blipFill rotWithShape="1">
          <a:blip r:embed="rId3">
            <a:extLst>
              <a:ext uri="{28A0092B-C50C-407E-A947-70E740481C1C}">
                <a14:useLocalDpi xmlns:a14="http://schemas.microsoft.com/office/drawing/2010/main" val="0"/>
              </a:ext>
            </a:extLst>
          </a:blip>
          <a:srcRect l="6972" r="6416" b="21290"/>
          <a:stretch/>
        </p:blipFill>
        <p:spPr bwMode="auto">
          <a:xfrm>
            <a:off x="3629" y="152400"/>
            <a:ext cx="8835571" cy="60220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400800"/>
            <a:ext cx="3581400" cy="307777"/>
          </a:xfrm>
          <a:prstGeom prst="rect">
            <a:avLst/>
          </a:prstGeom>
          <a:noFill/>
        </p:spPr>
        <p:txBody>
          <a:bodyPr wrap="square" rtlCol="0">
            <a:spAutoFit/>
          </a:bodyPr>
          <a:lstStyle/>
          <a:p>
            <a:r>
              <a:rPr lang="en-US" sz="1400" dirty="0" smtClean="0">
                <a:solidFill>
                  <a:schemeClr val="tx1"/>
                </a:solidFill>
              </a:rPr>
              <a:t>Old and New Sacristies by Nathan </a:t>
            </a:r>
            <a:r>
              <a:rPr lang="en-US" sz="1400" dirty="0" smtClean="0">
                <a:solidFill>
                  <a:schemeClr val="tx1"/>
                </a:solidFill>
              </a:rPr>
              <a:t>Harwell</a:t>
            </a:r>
          </a:p>
        </p:txBody>
      </p:sp>
    </p:spTree>
    <p:extLst>
      <p:ext uri="{BB962C8B-B14F-4D97-AF65-F5344CB8AC3E}">
        <p14:creationId xmlns:p14="http://schemas.microsoft.com/office/powerpoint/2010/main" val="297851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arr8675\Documents\AIA ROME S13\Images for Blog\Florence\Florence Sketches\Kymber K\kymber florence sketches-4 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0999"/>
            <a:ext cx="6019800" cy="60448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00800" y="5943600"/>
            <a:ext cx="2590800" cy="523220"/>
          </a:xfrm>
          <a:prstGeom prst="rect">
            <a:avLst/>
          </a:prstGeom>
          <a:noFill/>
        </p:spPr>
        <p:txBody>
          <a:bodyPr wrap="square" rtlCol="0">
            <a:spAutoFit/>
          </a:bodyPr>
          <a:lstStyle/>
          <a:p>
            <a:r>
              <a:rPr lang="en-US" sz="1400" dirty="0" smtClean="0">
                <a:solidFill>
                  <a:schemeClr val="tx1"/>
                </a:solidFill>
              </a:rPr>
              <a:t>Exterior of San Lorenzo by </a:t>
            </a:r>
            <a:r>
              <a:rPr lang="en-US" sz="1400" dirty="0" err="1" smtClean="0">
                <a:solidFill>
                  <a:schemeClr val="tx1"/>
                </a:solidFill>
              </a:rPr>
              <a:t>Kymber</a:t>
            </a:r>
            <a:r>
              <a:rPr lang="en-US" sz="1400" dirty="0" smtClean="0">
                <a:solidFill>
                  <a:schemeClr val="tx1"/>
                </a:solidFill>
              </a:rPr>
              <a:t> </a:t>
            </a:r>
            <a:r>
              <a:rPr lang="en-US" sz="1400" dirty="0" err="1" smtClean="0">
                <a:solidFill>
                  <a:schemeClr val="tx1"/>
                </a:solidFill>
              </a:rPr>
              <a:t>Kincanon</a:t>
            </a:r>
            <a:endParaRPr lang="en-US" sz="1400" dirty="0" smtClean="0">
              <a:solidFill>
                <a:schemeClr val="tx1"/>
              </a:solidFill>
            </a:endParaRPr>
          </a:p>
        </p:txBody>
      </p:sp>
    </p:spTree>
    <p:extLst>
      <p:ext uri="{BB962C8B-B14F-4D97-AF65-F5344CB8AC3E}">
        <p14:creationId xmlns:p14="http://schemas.microsoft.com/office/powerpoint/2010/main" val="1606515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rr8675\Documents\AIA ROME S13\Images for Blog\Florence\Florence Sketches\LEAH SCHROEDER\Florencesketches\Sanlorenz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3" y="765175"/>
            <a:ext cx="7559675" cy="5327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163" y="6324600"/>
            <a:ext cx="7559675" cy="307777"/>
          </a:xfrm>
          <a:prstGeom prst="rect">
            <a:avLst/>
          </a:prstGeom>
          <a:noFill/>
        </p:spPr>
        <p:txBody>
          <a:bodyPr wrap="square" rtlCol="0">
            <a:spAutoFit/>
          </a:bodyPr>
          <a:lstStyle/>
          <a:p>
            <a:r>
              <a:rPr lang="en-US" sz="1400" dirty="0" smtClean="0">
                <a:solidFill>
                  <a:schemeClr val="tx1"/>
                </a:solidFill>
              </a:rPr>
              <a:t>Old </a:t>
            </a:r>
            <a:r>
              <a:rPr lang="en-US" sz="1400" dirty="0" smtClean="0">
                <a:solidFill>
                  <a:schemeClr val="tx1"/>
                </a:solidFill>
              </a:rPr>
              <a:t>and New Sacristies by Leah Schroeder</a:t>
            </a:r>
          </a:p>
        </p:txBody>
      </p:sp>
    </p:spTree>
    <p:extLst>
      <p:ext uri="{BB962C8B-B14F-4D97-AF65-F5344CB8AC3E}">
        <p14:creationId xmlns:p14="http://schemas.microsoft.com/office/powerpoint/2010/main" val="314986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arr8675\Documents\AIA ROME S13\Images for Blog\Florence\Florence Sketches\erik 1-25022013184005\Page0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405" t="21340" r="22807" b="7219"/>
          <a:stretch/>
        </p:blipFill>
        <p:spPr bwMode="auto">
          <a:xfrm rot="10800000">
            <a:off x="59886" y="228598"/>
            <a:ext cx="4969313" cy="6477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5943600"/>
            <a:ext cx="3505200" cy="307777"/>
          </a:xfrm>
          <a:prstGeom prst="rect">
            <a:avLst/>
          </a:prstGeom>
          <a:noFill/>
        </p:spPr>
        <p:txBody>
          <a:bodyPr wrap="square" rtlCol="0">
            <a:spAutoFit/>
          </a:bodyPr>
          <a:lstStyle/>
          <a:p>
            <a:r>
              <a:rPr lang="en-US" sz="1400" dirty="0" smtClean="0">
                <a:solidFill>
                  <a:schemeClr val="tx1"/>
                </a:solidFill>
              </a:rPr>
              <a:t>New Sacristy by Erik </a:t>
            </a:r>
            <a:r>
              <a:rPr lang="en-US" sz="1400" dirty="0" smtClean="0">
                <a:solidFill>
                  <a:schemeClr val="tx1"/>
                </a:solidFill>
              </a:rPr>
              <a:t>Medina</a:t>
            </a:r>
          </a:p>
        </p:txBody>
      </p:sp>
    </p:spTree>
    <p:extLst>
      <p:ext uri="{BB962C8B-B14F-4D97-AF65-F5344CB8AC3E}">
        <p14:creationId xmlns:p14="http://schemas.microsoft.com/office/powerpoint/2010/main" val="754549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400" dirty="0" smtClean="0">
            <a:solidFill>
              <a:schemeClr val="tx1"/>
            </a:solidFil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7338</TotalTime>
  <Words>397</Words>
  <Application>Microsoft Office PowerPoint</Application>
  <PresentationFormat>On-screen Show (4:3)</PresentationFormat>
  <Paragraphs>49</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Kitzen</dc:creator>
  <cp:lastModifiedBy>Barrett, Catherine J.</cp:lastModifiedBy>
  <cp:revision>274</cp:revision>
  <cp:lastPrinted>2008-09-30T20:58:12Z</cp:lastPrinted>
  <dcterms:created xsi:type="dcterms:W3CDTF">2006-01-24T17:59:03Z</dcterms:created>
  <dcterms:modified xsi:type="dcterms:W3CDTF">2013-02-26T16:28:27Z</dcterms:modified>
</cp:coreProperties>
</file>